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4" r:id="rId6"/>
    <p:sldId id="265" r:id="rId7"/>
    <p:sldId id="266" r:id="rId8"/>
    <p:sldId id="262" r:id="rId9"/>
    <p:sldId id="263" r:id="rId10"/>
    <p:sldId id="267" r:id="rId11"/>
    <p:sldId id="268" r:id="rId12"/>
    <p:sldId id="270" r:id="rId13"/>
    <p:sldId id="260" r:id="rId14"/>
    <p:sldId id="261" r:id="rId15"/>
  </p:sldIdLst>
  <p:sldSz cx="9144000" cy="6858000" type="screen4x3"/>
  <p:notesSz cx="9926638" cy="679767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Ênfas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08" autoAdjust="0"/>
  </p:normalViewPr>
  <p:slideViewPr>
    <p:cSldViewPr>
      <p:cViewPr varScale="1">
        <p:scale>
          <a:sx n="73" d="100"/>
          <a:sy n="73" d="100"/>
        </p:scale>
        <p:origin x="14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ervidor\CONSULTA\CEP\COMPARTILHADO\Atendimentos_Apeoesp\ATENDIMENTO_APEOESP\Encontro%20Estadual%20Categoria%20O\Categoria%20O%20resolucao%2030.2017\DIEESE.%20APEOESP.%20Perfil%20dos%20professores%20categoria%20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carreira!$A$14</c:f>
              <c:strCache>
                <c:ptCount val="1"/>
                <c:pt idx="0">
                  <c:v>Efetivo</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carreira!$B$13:$D$13</c:f>
              <c:strCache>
                <c:ptCount val="3"/>
                <c:pt idx="0">
                  <c:v>PEB I</c:v>
                </c:pt>
                <c:pt idx="1">
                  <c:v>PEB II</c:v>
                </c:pt>
                <c:pt idx="2">
                  <c:v>Total</c:v>
                </c:pt>
              </c:strCache>
            </c:strRef>
          </c:cat>
          <c:val>
            <c:numRef>
              <c:f>carreira!$B$14:$D$14</c:f>
              <c:numCache>
                <c:formatCode>#,##0</c:formatCode>
                <c:ptCount val="3"/>
                <c:pt idx="0">
                  <c:v>17798</c:v>
                </c:pt>
                <c:pt idx="1">
                  <c:v>111954</c:v>
                </c:pt>
                <c:pt idx="2">
                  <c:v>129752</c:v>
                </c:pt>
              </c:numCache>
            </c:numRef>
          </c:val>
        </c:ser>
        <c:ser>
          <c:idx val="1"/>
          <c:order val="1"/>
          <c:tx>
            <c:strRef>
              <c:f>carreira!$A$15</c:f>
              <c:strCache>
                <c:ptCount val="1"/>
                <c:pt idx="0">
                  <c:v>Não-efetivo</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carreira!$B$13:$D$13</c:f>
              <c:strCache>
                <c:ptCount val="3"/>
                <c:pt idx="0">
                  <c:v>PEB I</c:v>
                </c:pt>
                <c:pt idx="1">
                  <c:v>PEB II</c:v>
                </c:pt>
                <c:pt idx="2">
                  <c:v>Total</c:v>
                </c:pt>
              </c:strCache>
            </c:strRef>
          </c:cat>
          <c:val>
            <c:numRef>
              <c:f>carreira!$B$15:$D$15</c:f>
              <c:numCache>
                <c:formatCode>#,##0</c:formatCode>
                <c:ptCount val="3"/>
                <c:pt idx="0">
                  <c:v>24139</c:v>
                </c:pt>
                <c:pt idx="1">
                  <c:v>42175</c:v>
                </c:pt>
                <c:pt idx="2">
                  <c:v>66314</c:v>
                </c:pt>
              </c:numCache>
            </c:numRef>
          </c:val>
        </c:ser>
        <c:dLbls>
          <c:showLegendKey val="0"/>
          <c:showVal val="0"/>
          <c:showCatName val="0"/>
          <c:showSerName val="0"/>
          <c:showPercent val="0"/>
          <c:showBubbleSize val="0"/>
        </c:dLbls>
        <c:gapWidth val="150"/>
        <c:axId val="363300616"/>
        <c:axId val="363301000"/>
      </c:barChart>
      <c:catAx>
        <c:axId val="363300616"/>
        <c:scaling>
          <c:orientation val="minMax"/>
        </c:scaling>
        <c:delete val="0"/>
        <c:axPos val="b"/>
        <c:numFmt formatCode="General" sourceLinked="0"/>
        <c:majorTickMark val="out"/>
        <c:minorTickMark val="none"/>
        <c:tickLblPos val="nextTo"/>
        <c:crossAx val="363301000"/>
        <c:crosses val="autoZero"/>
        <c:auto val="1"/>
        <c:lblAlgn val="ctr"/>
        <c:lblOffset val="100"/>
        <c:noMultiLvlLbl val="0"/>
      </c:catAx>
      <c:valAx>
        <c:axId val="363301000"/>
        <c:scaling>
          <c:orientation val="minMax"/>
        </c:scaling>
        <c:delete val="0"/>
        <c:axPos val="l"/>
        <c:majorGridlines/>
        <c:numFmt formatCode="#,##0" sourceLinked="1"/>
        <c:majorTickMark val="out"/>
        <c:minorTickMark val="none"/>
        <c:tickLblPos val="nextTo"/>
        <c:crossAx val="363300616"/>
        <c:crosses val="autoZero"/>
        <c:crossBetween val="between"/>
      </c:valAx>
    </c:plotArea>
    <c:legend>
      <c:legendPos val="r"/>
      <c:layout/>
      <c:overlay val="0"/>
    </c:legend>
    <c:plotVisOnly val="1"/>
    <c:dispBlanksAs val="gap"/>
    <c:showDLblsOverMax val="0"/>
  </c:chart>
  <c:txPr>
    <a:bodyPr/>
    <a:lstStyle/>
    <a:p>
      <a:pPr>
        <a:defRPr sz="1400">
          <a:latin typeface="+mj-lt"/>
        </a:defRPr>
      </a:pPr>
      <a:endParaRPr lang="pt-B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D732D222-9DC6-48BC-96E2-2FF0D6A8D43A}" type="datetimeFigureOut">
              <a:rPr lang="pt-BR" smtClean="0"/>
              <a:t>14/08/2017</a:t>
            </a:fld>
            <a:endParaRPr lang="pt-BR"/>
          </a:p>
        </p:txBody>
      </p:sp>
      <p:sp>
        <p:nvSpPr>
          <p:cNvPr id="4" name="Espaço Reservado para Rodapé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4B32E982-3E15-4FD2-ADCB-5A4835C84094}" type="slidenum">
              <a:rPr lang="pt-BR" smtClean="0"/>
              <a:t>‹nº›</a:t>
            </a:fld>
            <a:endParaRPr lang="pt-BR"/>
          </a:p>
        </p:txBody>
      </p:sp>
    </p:spTree>
    <p:extLst>
      <p:ext uri="{BB962C8B-B14F-4D97-AF65-F5344CB8AC3E}">
        <p14:creationId xmlns:p14="http://schemas.microsoft.com/office/powerpoint/2010/main" val="2491414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5622798" y="0"/>
            <a:ext cx="4301543" cy="339884"/>
          </a:xfrm>
          <a:prstGeom prst="rect">
            <a:avLst/>
          </a:prstGeom>
        </p:spPr>
        <p:txBody>
          <a:bodyPr vert="horz" lIns="91440" tIns="45720" rIns="91440" bIns="45720" rtlCol="0"/>
          <a:lstStyle>
            <a:lvl1pPr algn="r">
              <a:defRPr sz="1200"/>
            </a:lvl1pPr>
          </a:lstStyle>
          <a:p>
            <a:fld id="{D9F5F1CF-36AD-42E5-A84F-B07685108375}" type="datetimeFigureOut">
              <a:rPr lang="pt-BR" smtClean="0"/>
              <a:t>14/08/2017</a:t>
            </a:fld>
            <a:endParaRPr lang="pt-BR"/>
          </a:p>
        </p:txBody>
      </p:sp>
      <p:sp>
        <p:nvSpPr>
          <p:cNvPr id="4" name="Espaço Reservado para Imagem de Slide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992664" y="3228895"/>
            <a:ext cx="7941310" cy="3058954"/>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6456612"/>
            <a:ext cx="4301543" cy="339884"/>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5622798" y="6456612"/>
            <a:ext cx="4301543" cy="339884"/>
          </a:xfrm>
          <a:prstGeom prst="rect">
            <a:avLst/>
          </a:prstGeom>
        </p:spPr>
        <p:txBody>
          <a:bodyPr vert="horz" lIns="91440" tIns="45720" rIns="91440" bIns="45720" rtlCol="0" anchor="b"/>
          <a:lstStyle>
            <a:lvl1pPr algn="r">
              <a:defRPr sz="1200"/>
            </a:lvl1pPr>
          </a:lstStyle>
          <a:p>
            <a:fld id="{69186145-4421-404C-BFAD-2587E2B984FD}" type="slidenum">
              <a:rPr lang="pt-BR" smtClean="0"/>
              <a:t>‹nº›</a:t>
            </a:fld>
            <a:endParaRPr lang="pt-BR"/>
          </a:p>
        </p:txBody>
      </p:sp>
    </p:spTree>
    <p:extLst>
      <p:ext uri="{BB962C8B-B14F-4D97-AF65-F5344CB8AC3E}">
        <p14:creationId xmlns:p14="http://schemas.microsoft.com/office/powerpoint/2010/main" val="193428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sz="1200" kern="1200" dirty="0" smtClean="0">
                <a:solidFill>
                  <a:schemeClr val="tx1"/>
                </a:solidFill>
                <a:effectLst/>
                <a:latin typeface="+mn-lt"/>
                <a:ea typeface="+mn-ea"/>
                <a:cs typeface="+mn-cs"/>
              </a:rPr>
              <a:t>A ampliação desse tipo de contrato impõe uma “subutilização da força de trabalho”, muitas vezes determinada por condições sociais e culturais, e </a:t>
            </a:r>
            <a:r>
              <a:rPr lang="pt-BR" sz="1200" u="sng" kern="1200" dirty="0" smtClean="0">
                <a:solidFill>
                  <a:schemeClr val="tx1"/>
                </a:solidFill>
                <a:effectLst/>
                <a:latin typeface="+mn-lt"/>
                <a:ea typeface="+mn-ea"/>
                <a:cs typeface="+mn-cs"/>
              </a:rPr>
              <a:t>atinge, principalmente, jovens e mulheres</a:t>
            </a:r>
            <a:r>
              <a:rPr lang="pt-BR" sz="1200" kern="1200" dirty="0" smtClean="0">
                <a:solidFill>
                  <a:schemeClr val="tx1"/>
                </a:solidFill>
                <a:effectLst/>
                <a:latin typeface="+mn-lt"/>
                <a:ea typeface="+mn-ea"/>
                <a:cs typeface="+mn-cs"/>
              </a:rPr>
              <a:t>. Dados da Pesquisa de Emprego e Desemprego (PED – SEADE/DIEESE, 2016) indicam que, nas Regiões Metropolitanas pesquisadas, a jornada semanal de até 30 horas atinge, em média, 20% das mulheres ocupadas e menos de 10% dos homens ocupados. A maior participação de mulheres em jornadas parciais remete ao viés de gênero e às jornadas das áreas de educação, saúde, serviços sociais, emprego doméstico, etc. </a:t>
            </a:r>
            <a:endParaRPr lang="pt-BR" dirty="0"/>
          </a:p>
        </p:txBody>
      </p:sp>
      <p:sp>
        <p:nvSpPr>
          <p:cNvPr id="4" name="Espaço Reservado para Número de Slide 3"/>
          <p:cNvSpPr>
            <a:spLocks noGrp="1"/>
          </p:cNvSpPr>
          <p:nvPr>
            <p:ph type="sldNum" sz="quarter" idx="10"/>
          </p:nvPr>
        </p:nvSpPr>
        <p:spPr/>
        <p:txBody>
          <a:bodyPr/>
          <a:lstStyle/>
          <a:p>
            <a:fld id="{69186145-4421-404C-BFAD-2587E2B984FD}" type="slidenum">
              <a:rPr lang="pt-BR" smtClean="0"/>
              <a:t>8</a:t>
            </a:fld>
            <a:endParaRPr lang="pt-BR"/>
          </a:p>
        </p:txBody>
      </p:sp>
    </p:spTree>
    <p:extLst>
      <p:ext uri="{BB962C8B-B14F-4D97-AF65-F5344CB8AC3E}">
        <p14:creationId xmlns:p14="http://schemas.microsoft.com/office/powerpoint/2010/main" val="2382536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t-BR" smtClean="0"/>
              <a:t>Clique para editar o título mestre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6F1F2ED7-344C-42FA-ADA8-5D97CA56BAD6}" type="datetimeFigureOut">
              <a:rPr lang="pt-BR" smtClean="0"/>
              <a:t>14/08/2017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C29691-D896-411F-A4E8-D1C2A4C64517}" type="slidenum">
              <a:rPr lang="pt-BR" smtClean="0"/>
              <a:t>‹nº›</a:t>
            </a:fld>
            <a:endParaRPr lang="pt-B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F1F2ED7-344C-42FA-ADA8-5D97CA56BAD6}" type="datetimeFigureOut">
              <a:rPr lang="pt-BR" smtClean="0"/>
              <a:t>14/08/2017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F1F2ED7-344C-42FA-ADA8-5D97CA56BAD6}" type="datetimeFigureOut">
              <a:rPr lang="pt-BR" smtClean="0"/>
              <a:t>14/08/2017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6F1F2ED7-344C-42FA-ADA8-5D97CA56BAD6}" type="datetimeFigureOut">
              <a:rPr lang="pt-BR" smtClean="0"/>
              <a:t>14/08/2017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F1F2ED7-344C-42FA-ADA8-5D97CA56BAD6}" type="datetimeFigureOut">
              <a:rPr lang="pt-BR" smtClean="0"/>
              <a:t>14/08/2017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DC29691-D896-411F-A4E8-D1C2A4C64517}" type="slidenum">
              <a:rPr lang="pt-BR" smtClean="0"/>
              <a:t>‹nº›</a:t>
            </a:fld>
            <a:endParaRPr lang="pt-B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6F1F2ED7-344C-42FA-ADA8-5D97CA56BAD6}" type="datetimeFigureOut">
              <a:rPr lang="pt-BR" smtClean="0"/>
              <a:t>14/08/2017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6F1F2ED7-344C-42FA-ADA8-5D97CA56BAD6}" type="datetimeFigureOut">
              <a:rPr lang="pt-BR" smtClean="0"/>
              <a:t>14/08/2017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DC29691-D896-411F-A4E8-D1C2A4C64517}" type="slidenum">
              <a:rPr lang="pt-BR" smtClean="0"/>
              <a:t>‹nº›</a:t>
            </a:fld>
            <a:endParaRPr lang="pt-B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a:p>
        </p:txBody>
      </p:sp>
      <p:sp>
        <p:nvSpPr>
          <p:cNvPr id="3" name="Date Placeholder 2"/>
          <p:cNvSpPr>
            <a:spLocks noGrp="1"/>
          </p:cNvSpPr>
          <p:nvPr>
            <p:ph type="dt" sz="half" idx="10"/>
          </p:nvPr>
        </p:nvSpPr>
        <p:spPr/>
        <p:txBody>
          <a:bodyPr/>
          <a:lstStyle/>
          <a:p>
            <a:fld id="{6F1F2ED7-344C-42FA-ADA8-5D97CA56BAD6}" type="datetimeFigureOut">
              <a:rPr lang="pt-BR" smtClean="0"/>
              <a:t>14/08/2017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F2ED7-344C-42FA-ADA8-5D97CA56BAD6}" type="datetimeFigureOut">
              <a:rPr lang="pt-BR" smtClean="0"/>
              <a:t>14/08/2017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F1F2ED7-344C-42FA-ADA8-5D97CA56BAD6}" type="datetimeFigureOut">
              <a:rPr lang="pt-BR" smtClean="0"/>
              <a:t>14/08/2017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C29691-D896-411F-A4E8-D1C2A4C64517}" type="slidenum">
              <a:rPr lang="pt-BR" smtClean="0"/>
              <a:t>‹nº›</a:t>
            </a:fld>
            <a:endParaRPr lang="pt-B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F1F2ED7-344C-42FA-ADA8-5D97CA56BAD6}" type="datetimeFigureOut">
              <a:rPr lang="pt-BR" smtClean="0"/>
              <a:t>14/08/2017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DC29691-D896-411F-A4E8-D1C2A4C64517}"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F1F2ED7-344C-42FA-ADA8-5D97CA56BAD6}" type="datetimeFigureOut">
              <a:rPr lang="pt-BR" smtClean="0"/>
              <a:t>14/08/2017</a:t>
            </a:fld>
            <a:endParaRPr lang="pt-B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t-B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DC29691-D896-411F-A4E8-D1C2A4C64517}"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thiagosoares@dieese.org.br" TargetMode="External"/><Relationship Id="rId2" Type="http://schemas.openxmlformats.org/officeDocument/2006/relationships/hyperlink" Target="mailto:thamires@dieese.org.br" TargetMode="Externa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836712"/>
            <a:ext cx="8136904" cy="2520280"/>
          </a:xfrm>
        </p:spPr>
        <p:txBody>
          <a:bodyPr/>
          <a:lstStyle/>
          <a:p>
            <a:r>
              <a:rPr lang="pt-BR" b="1" dirty="0" smtClean="0"/>
              <a:t>Encontro DE PROFESSORES DA Categoria “o”</a:t>
            </a:r>
            <a:endParaRPr lang="pt-BR" b="1" dirty="0"/>
          </a:p>
        </p:txBody>
      </p:sp>
      <p:sp>
        <p:nvSpPr>
          <p:cNvPr id="3" name="Subtítulo 2"/>
          <p:cNvSpPr>
            <a:spLocks noGrp="1"/>
          </p:cNvSpPr>
          <p:nvPr>
            <p:ph type="subTitle" idx="1"/>
          </p:nvPr>
        </p:nvSpPr>
        <p:spPr>
          <a:xfrm>
            <a:off x="323528" y="3645024"/>
            <a:ext cx="5688632" cy="2614600"/>
          </a:xfrm>
        </p:spPr>
        <p:txBody>
          <a:bodyPr>
            <a:normAutofit fontScale="92500" lnSpcReduction="10000"/>
          </a:bodyPr>
          <a:lstStyle/>
          <a:p>
            <a:pPr algn="just"/>
            <a:r>
              <a:rPr lang="pt-BR" b="1" dirty="0" smtClean="0"/>
              <a:t>Diagnóstico sobre a situação dos professores “Categoria O” </a:t>
            </a:r>
            <a:r>
              <a:rPr lang="pt-BR" b="1" dirty="0"/>
              <a:t>da rede de ensino básico </a:t>
            </a:r>
            <a:r>
              <a:rPr lang="pt-BR" b="1" dirty="0" smtClean="0"/>
              <a:t>paulista </a:t>
            </a:r>
            <a:endParaRPr lang="pt-BR" dirty="0"/>
          </a:p>
          <a:p>
            <a:pPr algn="just"/>
            <a:endParaRPr lang="pt-BR" b="1" dirty="0" smtClean="0"/>
          </a:p>
          <a:p>
            <a:pPr algn="just"/>
            <a:endParaRPr lang="pt-BR" b="1" dirty="0"/>
          </a:p>
          <a:p>
            <a:endParaRPr lang="pt-BR" b="1" dirty="0"/>
          </a:p>
          <a:p>
            <a:r>
              <a:rPr lang="pt-BR" sz="1500" b="1" dirty="0" smtClean="0"/>
              <a:t>12 de agosto de 2017 </a:t>
            </a:r>
          </a:p>
          <a:p>
            <a:r>
              <a:rPr lang="pt-BR" sz="1500" b="1" dirty="0" smtClean="0"/>
              <a:t>Sede </a:t>
            </a:r>
            <a:r>
              <a:rPr lang="pt-BR" sz="1500" b="1" dirty="0"/>
              <a:t>Central da APEOESP</a:t>
            </a:r>
            <a:endParaRPr lang="pt-BR" sz="1500" dirty="0"/>
          </a:p>
        </p:txBody>
      </p:sp>
      <p:pic>
        <p:nvPicPr>
          <p:cNvPr id="4" name="Imagem 3"/>
          <p:cNvPicPr/>
          <p:nvPr/>
        </p:nvPicPr>
        <p:blipFill>
          <a:blip r:embed="rId2">
            <a:extLst>
              <a:ext uri="{28A0092B-C50C-407E-A947-70E740481C1C}">
                <a14:useLocalDpi xmlns:a14="http://schemas.microsoft.com/office/drawing/2010/main" val="0"/>
              </a:ext>
            </a:extLst>
          </a:blip>
          <a:srcRect/>
          <a:stretch>
            <a:fillRect/>
          </a:stretch>
        </p:blipFill>
        <p:spPr bwMode="auto">
          <a:xfrm>
            <a:off x="6300192" y="5877272"/>
            <a:ext cx="2598653" cy="764704"/>
          </a:xfrm>
          <a:prstGeom prst="rect">
            <a:avLst/>
          </a:prstGeom>
          <a:solidFill>
            <a:srgbClr val="FFFFFF"/>
          </a:solidFill>
          <a:ln>
            <a:noFill/>
          </a:ln>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6120" y="3645024"/>
            <a:ext cx="2267334" cy="188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9428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19256" cy="591344"/>
          </a:xfrm>
        </p:spPr>
        <p:txBody>
          <a:bodyPr>
            <a:normAutofit fontScale="90000"/>
          </a:bodyPr>
          <a:lstStyle/>
          <a:p>
            <a:r>
              <a:rPr lang="pt-BR" b="1" dirty="0" smtClean="0"/>
              <a:t>Desvalorização salarial PEB I e II</a:t>
            </a:r>
            <a:endParaRPr lang="pt-BR" dirty="0"/>
          </a:p>
        </p:txBody>
      </p:sp>
      <p:sp>
        <p:nvSpPr>
          <p:cNvPr id="9" name="Retângulo 8"/>
          <p:cNvSpPr/>
          <p:nvPr/>
        </p:nvSpPr>
        <p:spPr>
          <a:xfrm>
            <a:off x="-4223" y="6238043"/>
            <a:ext cx="8640960" cy="492443"/>
          </a:xfrm>
          <a:prstGeom prst="rect">
            <a:avLst/>
          </a:prstGeom>
        </p:spPr>
        <p:txBody>
          <a:bodyPr wrap="square">
            <a:spAutoFit/>
          </a:bodyPr>
          <a:lstStyle/>
          <a:p>
            <a:r>
              <a:rPr lang="pt-BR" sz="1300" dirty="0"/>
              <a:t>Fonte: Governo Federal e Secretaria da Educação do Estado de São Paulo.</a:t>
            </a:r>
          </a:p>
          <a:p>
            <a:r>
              <a:rPr lang="pt-BR" sz="1300" dirty="0"/>
              <a:t>Elaboração: Dieese/Subseção APEOESP</a:t>
            </a:r>
          </a:p>
        </p:txBody>
      </p:sp>
      <p:pic>
        <p:nvPicPr>
          <p:cNvPr id="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56792"/>
            <a:ext cx="8663880"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178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476672"/>
            <a:ext cx="8363272" cy="648072"/>
          </a:xfrm>
        </p:spPr>
        <p:txBody>
          <a:bodyPr>
            <a:noAutofit/>
          </a:bodyPr>
          <a:lstStyle/>
          <a:p>
            <a:r>
              <a:rPr lang="pt-BR" sz="3000" b="1" dirty="0"/>
              <a:t>Flexibilização </a:t>
            </a:r>
            <a:r>
              <a:rPr lang="pt-BR" sz="3000" b="1" dirty="0" smtClean="0"/>
              <a:t>dos contratos e direitos reduzidos</a:t>
            </a:r>
            <a:endParaRPr lang="pt-BR" sz="3000" dirty="0"/>
          </a:p>
        </p:txBody>
      </p:sp>
      <p:sp>
        <p:nvSpPr>
          <p:cNvPr id="4" name="Retângulo 3"/>
          <p:cNvSpPr/>
          <p:nvPr/>
        </p:nvSpPr>
        <p:spPr>
          <a:xfrm>
            <a:off x="303668" y="1268760"/>
            <a:ext cx="8333069" cy="5355312"/>
          </a:xfrm>
          <a:prstGeom prst="rect">
            <a:avLst/>
          </a:prstGeom>
        </p:spPr>
        <p:txBody>
          <a:bodyPr wrap="square">
            <a:spAutoFit/>
          </a:bodyPr>
          <a:lstStyle/>
          <a:p>
            <a:pPr algn="just"/>
            <a:r>
              <a:rPr lang="pt-BR" dirty="0" smtClean="0"/>
              <a:t>Contratos </a:t>
            </a:r>
            <a:r>
              <a:rPr lang="pt-BR" dirty="0"/>
              <a:t>parciais e os temporários são formas de emprego que estão mais desprotegidas </a:t>
            </a:r>
            <a:r>
              <a:rPr lang="pt-BR" dirty="0" smtClean="0"/>
              <a:t>socialmente.</a:t>
            </a:r>
          </a:p>
          <a:p>
            <a:pPr algn="just"/>
            <a:endParaRPr lang="pt-BR" dirty="0" smtClean="0"/>
          </a:p>
          <a:p>
            <a:pPr algn="just"/>
            <a:r>
              <a:rPr lang="pt-BR" dirty="0"/>
              <a:t>O</a:t>
            </a:r>
            <a:r>
              <a:rPr lang="pt-BR" dirty="0" smtClean="0"/>
              <a:t>s(as</a:t>
            </a:r>
            <a:r>
              <a:rPr lang="pt-BR" dirty="0"/>
              <a:t>) </a:t>
            </a:r>
            <a:r>
              <a:rPr lang="pt-BR" dirty="0" smtClean="0"/>
              <a:t>professores(as</a:t>
            </a:r>
            <a:r>
              <a:rPr lang="pt-BR" dirty="0"/>
              <a:t>) submetidas ao contrato temporário já são restringidos de </a:t>
            </a:r>
            <a:r>
              <a:rPr lang="pt-BR" dirty="0" smtClean="0"/>
              <a:t>direitos:</a:t>
            </a:r>
          </a:p>
          <a:p>
            <a:pPr algn="just"/>
            <a:endParaRPr lang="pt-BR" b="1" dirty="0" smtClean="0"/>
          </a:p>
          <a:p>
            <a:pPr marL="628650" algn="just"/>
            <a:r>
              <a:rPr lang="pt-BR" b="1" dirty="0" smtClean="0"/>
              <a:t>Casamento </a:t>
            </a:r>
            <a:r>
              <a:rPr lang="pt-BR" dirty="0"/>
              <a:t>– até dois dias </a:t>
            </a:r>
            <a:r>
              <a:rPr lang="pt-BR" dirty="0" smtClean="0"/>
              <a:t>consecutivos</a:t>
            </a:r>
          </a:p>
          <a:p>
            <a:pPr marL="628650" algn="just"/>
            <a:r>
              <a:rPr lang="pt-BR" dirty="0" smtClean="0"/>
              <a:t> </a:t>
            </a:r>
            <a:endParaRPr lang="pt-BR" dirty="0"/>
          </a:p>
          <a:p>
            <a:pPr marL="628650" algn="just"/>
            <a:r>
              <a:rPr lang="pt-BR" b="1" dirty="0"/>
              <a:t>Falecimento de pais, irmãos, cônjuge, companheiro ou filhos </a:t>
            </a:r>
            <a:r>
              <a:rPr lang="pt-BR" dirty="0"/>
              <a:t>– até dois dias consecutivos </a:t>
            </a:r>
          </a:p>
          <a:p>
            <a:pPr marL="628650" algn="just"/>
            <a:endParaRPr lang="pt-BR" b="1" dirty="0" smtClean="0"/>
          </a:p>
          <a:p>
            <a:pPr marL="628650" algn="just"/>
            <a:r>
              <a:rPr lang="pt-BR" b="1" dirty="0" smtClean="0"/>
              <a:t>Abonadas </a:t>
            </a:r>
            <a:r>
              <a:rPr lang="pt-BR" dirty="0"/>
              <a:t>– duas durante o ano, desde que apenas uma por mês </a:t>
            </a:r>
          </a:p>
          <a:p>
            <a:pPr marL="628650" algn="just"/>
            <a:endParaRPr lang="pt-BR" b="1" dirty="0" smtClean="0"/>
          </a:p>
          <a:p>
            <a:pPr marL="628650" algn="just"/>
            <a:r>
              <a:rPr lang="pt-BR" b="1" dirty="0" smtClean="0"/>
              <a:t>Justificadas </a:t>
            </a:r>
            <a:r>
              <a:rPr lang="pt-BR" dirty="0"/>
              <a:t>– três durante o ano, desde que apenas uma por mês </a:t>
            </a:r>
          </a:p>
          <a:p>
            <a:pPr marL="628650" algn="just"/>
            <a:endParaRPr lang="pt-BR" b="1" dirty="0" smtClean="0"/>
          </a:p>
          <a:p>
            <a:pPr marL="628650" algn="just"/>
            <a:r>
              <a:rPr lang="pt-BR" b="1" dirty="0" smtClean="0"/>
              <a:t>Injustificada </a:t>
            </a:r>
            <a:r>
              <a:rPr lang="pt-BR" dirty="0"/>
              <a:t>– apenas uma durante o ano. </a:t>
            </a:r>
            <a:endParaRPr lang="pt-BR" dirty="0" smtClean="0"/>
          </a:p>
          <a:p>
            <a:pPr algn="just"/>
            <a:endParaRPr lang="pt-BR" u="sng" dirty="0" smtClean="0"/>
          </a:p>
          <a:p>
            <a:pPr algn="just"/>
            <a:r>
              <a:rPr lang="pt-BR" u="sng" dirty="0" smtClean="0"/>
              <a:t>As professoras categoria “O” grávidas têm direito apenas 4 meses de licença maternidade.</a:t>
            </a:r>
            <a:endParaRPr lang="pt-BR" dirty="0"/>
          </a:p>
        </p:txBody>
      </p:sp>
    </p:spTree>
    <p:extLst>
      <p:ext uri="{BB962C8B-B14F-4D97-AF65-F5344CB8AC3E}">
        <p14:creationId xmlns:p14="http://schemas.microsoft.com/office/powerpoint/2010/main" val="399689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196752"/>
            <a:ext cx="7632848" cy="4176464"/>
          </a:xfrm>
        </p:spPr>
        <p:txBody>
          <a:bodyPr>
            <a:noAutofit/>
          </a:bodyPr>
          <a:lstStyle/>
          <a:p>
            <a:r>
              <a:rPr lang="pt-BR" sz="3000" b="1" dirty="0" smtClean="0"/>
              <a:t>OBRIGADA!</a:t>
            </a:r>
            <a:br>
              <a:rPr lang="pt-BR" sz="3000" b="1" dirty="0" smtClean="0"/>
            </a:br>
            <a:r>
              <a:rPr lang="pt-BR" sz="3000" b="1" dirty="0"/>
              <a:t/>
            </a:r>
            <a:br>
              <a:rPr lang="pt-BR" sz="3000" b="1" dirty="0"/>
            </a:br>
            <a:r>
              <a:rPr lang="pt-BR" sz="3000" b="1" dirty="0" smtClean="0"/>
              <a:t>Contatos DIEESE – Subseção APEOESP</a:t>
            </a:r>
            <a:br>
              <a:rPr lang="pt-BR" sz="3000" b="1" dirty="0" smtClean="0"/>
            </a:br>
            <a:r>
              <a:rPr lang="pt-BR" sz="3000" b="1" dirty="0" smtClean="0"/>
              <a:t/>
            </a:r>
            <a:br>
              <a:rPr lang="pt-BR" sz="3000" b="1" dirty="0" smtClean="0"/>
            </a:br>
            <a:r>
              <a:rPr lang="pt-BR" sz="2500" dirty="0" smtClean="0"/>
              <a:t>Thamires</a:t>
            </a:r>
            <a:r>
              <a:rPr lang="pt-BR" sz="2500" dirty="0"/>
              <a:t/>
            </a:r>
            <a:br>
              <a:rPr lang="pt-BR" sz="2500" dirty="0"/>
            </a:br>
            <a:r>
              <a:rPr lang="pt-BR" sz="2500" dirty="0" smtClean="0">
                <a:hlinkClick r:id="rId2"/>
              </a:rPr>
              <a:t>thamires@dieese.org.br</a:t>
            </a:r>
            <a:r>
              <a:rPr lang="pt-BR" sz="2500" dirty="0" smtClean="0"/>
              <a:t/>
            </a:r>
            <a:br>
              <a:rPr lang="pt-BR" sz="2500" dirty="0" smtClean="0"/>
            </a:br>
            <a:r>
              <a:rPr lang="pt-BR" sz="2500" dirty="0"/>
              <a:t/>
            </a:r>
            <a:br>
              <a:rPr lang="pt-BR" sz="2500" dirty="0"/>
            </a:br>
            <a:r>
              <a:rPr lang="pt-BR" sz="2500" dirty="0" smtClean="0"/>
              <a:t>Thiago Soares</a:t>
            </a:r>
            <a:br>
              <a:rPr lang="pt-BR" sz="2500" dirty="0" smtClean="0"/>
            </a:br>
            <a:r>
              <a:rPr lang="pt-BR" sz="2500" dirty="0" smtClean="0">
                <a:hlinkClick r:id="rId3"/>
              </a:rPr>
              <a:t>thiagosoares@dieese.org.br</a:t>
            </a:r>
            <a:r>
              <a:rPr lang="pt-BR" sz="2500" dirty="0" smtClean="0"/>
              <a:t/>
            </a:r>
            <a:br>
              <a:rPr lang="pt-BR" sz="2500" dirty="0" smtClean="0"/>
            </a:br>
            <a:endParaRPr lang="pt-BR" sz="2500" dirty="0"/>
          </a:p>
        </p:txBody>
      </p:sp>
      <p:pic>
        <p:nvPicPr>
          <p:cNvPr id="5" name="Imagem 4"/>
          <p:cNvPicPr/>
          <p:nvPr/>
        </p:nvPicPr>
        <p:blipFill>
          <a:blip r:embed="rId4">
            <a:extLst>
              <a:ext uri="{28A0092B-C50C-407E-A947-70E740481C1C}">
                <a14:useLocalDpi xmlns:a14="http://schemas.microsoft.com/office/drawing/2010/main" val="0"/>
              </a:ext>
            </a:extLst>
          </a:blip>
          <a:srcRect/>
          <a:stretch>
            <a:fillRect/>
          </a:stretch>
        </p:blipFill>
        <p:spPr bwMode="auto">
          <a:xfrm>
            <a:off x="6300192" y="5877272"/>
            <a:ext cx="2598653" cy="764704"/>
          </a:xfrm>
          <a:prstGeom prst="rect">
            <a:avLst/>
          </a:prstGeom>
          <a:solidFill>
            <a:srgbClr val="FFFFFF"/>
          </a:solidFill>
          <a:ln>
            <a:noFill/>
          </a:ln>
        </p:spPr>
      </p:pic>
      <p:pic>
        <p:nvPicPr>
          <p:cNvPr id="6"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6120" y="3645024"/>
            <a:ext cx="2267334" cy="188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739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2772" y="332656"/>
            <a:ext cx="8229600" cy="432048"/>
          </a:xfrm>
        </p:spPr>
        <p:txBody>
          <a:bodyPr>
            <a:noAutofit/>
          </a:bodyPr>
          <a:lstStyle/>
          <a:p>
            <a:r>
              <a:rPr lang="pt-BR" sz="2000" dirty="0"/>
              <a:t>CONTINGENTE ATIVO </a:t>
            </a:r>
            <a:r>
              <a:rPr lang="pt-BR" sz="2000" dirty="0" smtClean="0"/>
              <a:t>(</a:t>
            </a:r>
            <a:r>
              <a:rPr lang="pt-BR" sz="2000" dirty="0"/>
              <a:t>Inclui Afastados/em Licença</a:t>
            </a:r>
            <a:r>
              <a:rPr lang="pt-BR" sz="2000" dirty="0" smtClean="0"/>
              <a:t>) Vigência</a:t>
            </a:r>
            <a:r>
              <a:rPr lang="pt-BR" sz="2000" dirty="0"/>
              <a:t>: JUNHO/2017</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070272"/>
            <a:ext cx="7419975" cy="2646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92" y="3933056"/>
            <a:ext cx="8640960" cy="2359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ítulo 1"/>
          <p:cNvSpPr txBox="1">
            <a:spLocks/>
          </p:cNvSpPr>
          <p:nvPr/>
        </p:nvSpPr>
        <p:spPr>
          <a:xfrm>
            <a:off x="-31976" y="0"/>
            <a:ext cx="8229600" cy="4320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pt-BR" sz="2000" b="1" dirty="0" smtClean="0"/>
              <a:t>ANEXO I</a:t>
            </a:r>
            <a:endParaRPr lang="pt-BR" sz="2000" b="1" dirty="0"/>
          </a:p>
        </p:txBody>
      </p:sp>
    </p:spTree>
    <p:extLst>
      <p:ext uri="{BB962C8B-B14F-4D97-AF65-F5344CB8AC3E}">
        <p14:creationId xmlns:p14="http://schemas.microsoft.com/office/powerpoint/2010/main" val="502542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2772" y="332656"/>
            <a:ext cx="8229600" cy="432048"/>
          </a:xfrm>
        </p:spPr>
        <p:txBody>
          <a:bodyPr>
            <a:noAutofit/>
          </a:bodyPr>
          <a:lstStyle/>
          <a:p>
            <a:r>
              <a:rPr lang="pt-BR" sz="2000" dirty="0"/>
              <a:t>CONTINGENTE ATIVO </a:t>
            </a:r>
            <a:r>
              <a:rPr lang="pt-BR" sz="2000" dirty="0" smtClean="0"/>
              <a:t>(</a:t>
            </a:r>
            <a:r>
              <a:rPr lang="pt-BR" sz="2000" dirty="0"/>
              <a:t>Inclui Afastados/em Licença</a:t>
            </a:r>
            <a:r>
              <a:rPr lang="pt-BR" sz="2000" dirty="0" smtClean="0"/>
              <a:t>) Vigência</a:t>
            </a:r>
            <a:r>
              <a:rPr lang="pt-BR" sz="2000" dirty="0"/>
              <a:t>: JUNHO/2017</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257" y="908720"/>
            <a:ext cx="832485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ítulo 1"/>
          <p:cNvSpPr txBox="1">
            <a:spLocks/>
          </p:cNvSpPr>
          <p:nvPr/>
        </p:nvSpPr>
        <p:spPr>
          <a:xfrm>
            <a:off x="-31976" y="0"/>
            <a:ext cx="8229600" cy="432048"/>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pt-BR" sz="2000" b="1" dirty="0" smtClean="0"/>
              <a:t>ANEXO II</a:t>
            </a:r>
            <a:endParaRPr lang="pt-BR" sz="2000" b="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7" y="4149080"/>
            <a:ext cx="9009187" cy="2131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965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467544" y="404664"/>
            <a:ext cx="8147248" cy="591344"/>
          </a:xfrm>
        </p:spPr>
        <p:txBody>
          <a:bodyPr>
            <a:normAutofit fontScale="90000"/>
          </a:bodyPr>
          <a:lstStyle/>
          <a:p>
            <a:r>
              <a:rPr lang="pt-BR" b="1" dirty="0" smtClean="0"/>
              <a:t>Perfil dos professores </a:t>
            </a:r>
            <a:endParaRPr lang="pt-BR" b="1" dirty="0"/>
          </a:p>
        </p:txBody>
      </p:sp>
      <p:sp>
        <p:nvSpPr>
          <p:cNvPr id="3" name="Espaço Reservado para Conteúdo 2"/>
          <p:cNvSpPr>
            <a:spLocks noGrp="1"/>
          </p:cNvSpPr>
          <p:nvPr>
            <p:ph idx="1"/>
          </p:nvPr>
        </p:nvSpPr>
        <p:spPr>
          <a:xfrm>
            <a:off x="233276" y="1052736"/>
            <a:ext cx="8496942" cy="1080120"/>
          </a:xfrm>
        </p:spPr>
        <p:txBody>
          <a:bodyPr>
            <a:normAutofit/>
          </a:bodyPr>
          <a:lstStyle/>
          <a:p>
            <a:pPr algn="just"/>
            <a:r>
              <a:rPr lang="pt-BR" sz="2000" dirty="0"/>
              <a:t>E</a:t>
            </a:r>
            <a:r>
              <a:rPr lang="pt-BR" sz="2000" dirty="0" smtClean="0"/>
              <a:t>m </a:t>
            </a:r>
            <a:r>
              <a:rPr lang="pt-BR" sz="2000" dirty="0"/>
              <a:t>março de </a:t>
            </a:r>
            <a:r>
              <a:rPr lang="pt-BR" sz="2000" dirty="0" smtClean="0"/>
              <a:t>2017, a rede pública de ensino básico contava com 196.094 </a:t>
            </a:r>
            <a:r>
              <a:rPr lang="pt-BR" sz="2000" dirty="0"/>
              <a:t>professores. </a:t>
            </a:r>
            <a:r>
              <a:rPr lang="pt-BR" sz="2000" dirty="0" smtClean="0"/>
              <a:t>Esse </a:t>
            </a:r>
            <a:r>
              <a:rPr lang="pt-BR" sz="2000" dirty="0"/>
              <a:t>número corresponde à redução de 8.726 professores na comparação com o mesmo mês do ano </a:t>
            </a:r>
            <a:r>
              <a:rPr lang="pt-BR" sz="2000" dirty="0" smtClean="0"/>
              <a:t>passado </a:t>
            </a:r>
            <a:r>
              <a:rPr lang="pt-BR" sz="2000" dirty="0" smtClean="0">
                <a:solidFill>
                  <a:srgbClr val="FF0000"/>
                </a:solidFill>
              </a:rPr>
              <a:t>- 4,3%</a:t>
            </a:r>
            <a:r>
              <a:rPr lang="pt-BR" sz="2000" dirty="0" smtClean="0"/>
              <a:t>. </a:t>
            </a:r>
            <a:endParaRPr lang="pt-BR" sz="2000" dirty="0"/>
          </a:p>
        </p:txBody>
      </p:sp>
      <p:pic>
        <p:nvPicPr>
          <p:cNvPr id="1026" name="Gráfico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395" y="2918756"/>
            <a:ext cx="8379237"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p:cNvSpPr/>
          <p:nvPr/>
        </p:nvSpPr>
        <p:spPr>
          <a:xfrm>
            <a:off x="323528" y="2275783"/>
            <a:ext cx="8316439" cy="646331"/>
          </a:xfrm>
          <a:prstGeom prst="rect">
            <a:avLst/>
          </a:prstGeom>
        </p:spPr>
        <p:txBody>
          <a:bodyPr wrap="square">
            <a:spAutoFit/>
          </a:bodyPr>
          <a:lstStyle/>
          <a:p>
            <a:pPr algn="just"/>
            <a:r>
              <a:rPr lang="pt-BR" b="1" dirty="0" smtClean="0"/>
              <a:t>GRÁFICO - Quantidade </a:t>
            </a:r>
            <a:r>
              <a:rPr lang="pt-BR" b="1" dirty="0"/>
              <a:t>de vínculos ativos de professores do ensino básico da rede pública paulista – mar/2013-mar/2017</a:t>
            </a:r>
            <a:endParaRPr lang="pt-BR"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spTree>
    <p:extLst>
      <p:ext uri="{BB962C8B-B14F-4D97-AF65-F5344CB8AC3E}">
        <p14:creationId xmlns:p14="http://schemas.microsoft.com/office/powerpoint/2010/main" val="5913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420711" y="332656"/>
            <a:ext cx="8147248" cy="591344"/>
          </a:xfrm>
        </p:spPr>
        <p:txBody>
          <a:bodyPr>
            <a:normAutofit fontScale="90000"/>
          </a:bodyPr>
          <a:lstStyle/>
          <a:p>
            <a:r>
              <a:rPr lang="pt-BR" b="1" dirty="0" smtClean="0"/>
              <a:t>Perfil dos professores </a:t>
            </a:r>
            <a:endParaRPr lang="pt-BR" b="1" dirty="0"/>
          </a:p>
        </p:txBody>
      </p:sp>
      <p:sp>
        <p:nvSpPr>
          <p:cNvPr id="3" name="Espaço Reservado para Conteúdo 2"/>
          <p:cNvSpPr>
            <a:spLocks noGrp="1"/>
          </p:cNvSpPr>
          <p:nvPr>
            <p:ph idx="1"/>
          </p:nvPr>
        </p:nvSpPr>
        <p:spPr>
          <a:xfrm>
            <a:off x="80137" y="908720"/>
            <a:ext cx="8659204" cy="1440160"/>
          </a:xfrm>
        </p:spPr>
        <p:txBody>
          <a:bodyPr>
            <a:noAutofit/>
          </a:bodyPr>
          <a:lstStyle/>
          <a:p>
            <a:pPr algn="just"/>
            <a:r>
              <a:rPr lang="pt-BR" sz="1500" dirty="0"/>
              <a:t>E</a:t>
            </a:r>
            <a:r>
              <a:rPr lang="pt-BR" sz="1500" dirty="0" smtClean="0"/>
              <a:t>xistem </a:t>
            </a:r>
            <a:r>
              <a:rPr lang="pt-BR" sz="1500" dirty="0"/>
              <a:t>41.937 </a:t>
            </a:r>
            <a:r>
              <a:rPr lang="pt-BR" sz="1500" dirty="0" smtClean="0"/>
              <a:t>vínculos de professores </a:t>
            </a:r>
            <a:r>
              <a:rPr lang="pt-BR" sz="1500" dirty="0"/>
              <a:t>de educação básica I (PEB I), sendo que </a:t>
            </a:r>
            <a:r>
              <a:rPr lang="pt-BR" sz="1500" dirty="0" smtClean="0"/>
              <a:t>quase 57,5% </a:t>
            </a:r>
            <a:r>
              <a:rPr lang="pt-BR" sz="1500" dirty="0"/>
              <a:t>possuem vínculos </a:t>
            </a:r>
            <a:r>
              <a:rPr lang="pt-BR" sz="1500" dirty="0" smtClean="0"/>
              <a:t>não-efetivos (24.139). </a:t>
            </a:r>
          </a:p>
          <a:p>
            <a:pPr algn="just"/>
            <a:r>
              <a:rPr lang="pt-BR" sz="1500" dirty="0" smtClean="0"/>
              <a:t>Existem 154.129 vínculos </a:t>
            </a:r>
            <a:r>
              <a:rPr lang="pt-BR" sz="1500" dirty="0"/>
              <a:t>de professores de educação básica II (PEB II</a:t>
            </a:r>
            <a:r>
              <a:rPr lang="pt-BR" sz="1500" dirty="0" smtClean="0"/>
              <a:t>), </a:t>
            </a:r>
            <a:r>
              <a:rPr lang="pt-BR" sz="1500" dirty="0"/>
              <a:t>sendo 42.175 não-efetivos, equivalente a 27,3%. </a:t>
            </a:r>
            <a:endParaRPr lang="pt-BR" sz="1500" dirty="0" smtClean="0"/>
          </a:p>
          <a:p>
            <a:pPr algn="just"/>
            <a:r>
              <a:rPr lang="pt-BR" sz="1500" dirty="0" smtClean="0"/>
              <a:t>Em </a:t>
            </a:r>
            <a:r>
              <a:rPr lang="pt-BR" sz="1500" dirty="0"/>
              <a:t>março de 2017, o total de professores não-efetivos foi de </a:t>
            </a:r>
            <a:r>
              <a:rPr lang="pt-BR" sz="1500" dirty="0" smtClean="0"/>
              <a:t>66.314, </a:t>
            </a:r>
            <a:r>
              <a:rPr lang="pt-BR" sz="1500" dirty="0"/>
              <a:t>equivalente a </a:t>
            </a:r>
            <a:r>
              <a:rPr lang="pt-BR" sz="1500" b="1" dirty="0"/>
              <a:t>34%</a:t>
            </a:r>
            <a:r>
              <a:rPr lang="pt-BR" sz="1500" dirty="0"/>
              <a:t> do total de vínculos ativos na rede</a:t>
            </a:r>
            <a:r>
              <a:rPr lang="pt-BR" sz="1500" dirty="0" smtClean="0"/>
              <a:t>.</a:t>
            </a:r>
            <a:endParaRPr lang="pt-BR" sz="1500" dirty="0"/>
          </a:p>
        </p:txBody>
      </p:sp>
      <p:sp>
        <p:nvSpPr>
          <p:cNvPr id="5" name="Retângulo 4"/>
          <p:cNvSpPr/>
          <p:nvPr/>
        </p:nvSpPr>
        <p:spPr>
          <a:xfrm>
            <a:off x="251520" y="2590187"/>
            <a:ext cx="8316439" cy="646331"/>
          </a:xfrm>
          <a:prstGeom prst="rect">
            <a:avLst/>
          </a:prstGeom>
        </p:spPr>
        <p:txBody>
          <a:bodyPr wrap="square">
            <a:spAutoFit/>
          </a:bodyPr>
          <a:lstStyle/>
          <a:p>
            <a:pPr algn="just"/>
            <a:r>
              <a:rPr lang="pt-BR" b="1" dirty="0" smtClean="0"/>
              <a:t>GRÁFICO - Quantidade </a:t>
            </a:r>
            <a:r>
              <a:rPr lang="pt-BR" b="1" dirty="0"/>
              <a:t>de vínculos </a:t>
            </a:r>
            <a:r>
              <a:rPr lang="pt-BR" b="1" dirty="0" smtClean="0"/>
              <a:t>efetivos e não-efetivos </a:t>
            </a:r>
            <a:r>
              <a:rPr lang="pt-BR" b="1" dirty="0"/>
              <a:t>de professores do ensino básico da rede pública paulista </a:t>
            </a:r>
            <a:r>
              <a:rPr lang="pt-BR" b="1" dirty="0" smtClean="0"/>
              <a:t>– mar/2017</a:t>
            </a:r>
            <a:endParaRPr lang="pt-BR"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graphicFrame>
        <p:nvGraphicFramePr>
          <p:cNvPr id="8" name="Gráfico 7"/>
          <p:cNvGraphicFramePr>
            <a:graphicFrameLocks/>
          </p:cNvGraphicFramePr>
          <p:nvPr>
            <p:extLst>
              <p:ext uri="{D42A27DB-BD31-4B8C-83A1-F6EECF244321}">
                <p14:modId xmlns:p14="http://schemas.microsoft.com/office/powerpoint/2010/main" val="4219976490"/>
              </p:ext>
            </p:extLst>
          </p:nvPr>
        </p:nvGraphicFramePr>
        <p:xfrm>
          <a:off x="107504" y="3501007"/>
          <a:ext cx="8928992" cy="29146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3986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103005" y="404664"/>
            <a:ext cx="8147248" cy="591344"/>
          </a:xfrm>
        </p:spPr>
        <p:txBody>
          <a:bodyPr>
            <a:normAutofit fontScale="90000"/>
          </a:bodyPr>
          <a:lstStyle/>
          <a:p>
            <a:r>
              <a:rPr lang="pt-BR" b="1" dirty="0" smtClean="0"/>
              <a:t>Categoria “O”</a:t>
            </a:r>
            <a:endParaRPr lang="pt-BR" b="1"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sp>
        <p:nvSpPr>
          <p:cNvPr id="8" name="Retângulo 7"/>
          <p:cNvSpPr/>
          <p:nvPr/>
        </p:nvSpPr>
        <p:spPr>
          <a:xfrm>
            <a:off x="395536" y="1268760"/>
            <a:ext cx="8280920" cy="5078313"/>
          </a:xfrm>
          <a:prstGeom prst="rect">
            <a:avLst/>
          </a:prstGeom>
        </p:spPr>
        <p:txBody>
          <a:bodyPr wrap="square">
            <a:spAutoFit/>
          </a:bodyPr>
          <a:lstStyle/>
          <a:p>
            <a:r>
              <a:rPr lang="pt-BR" dirty="0" smtClean="0"/>
              <a:t>Ocupantes </a:t>
            </a:r>
            <a:r>
              <a:rPr lang="pt-BR" dirty="0"/>
              <a:t>de função-atividade (OFA), incluindo a Categoria F, Categoria L e Categoria </a:t>
            </a:r>
            <a:r>
              <a:rPr lang="pt-BR" dirty="0" smtClean="0"/>
              <a:t>O.</a:t>
            </a:r>
          </a:p>
          <a:p>
            <a:endParaRPr lang="pt-BR" dirty="0"/>
          </a:p>
          <a:p>
            <a:pPr algn="just"/>
            <a:r>
              <a:rPr lang="pt-BR" dirty="0" smtClean="0"/>
              <a:t>As maiores </a:t>
            </a:r>
            <a:r>
              <a:rPr lang="pt-BR" dirty="0"/>
              <a:t>reduções do número de professores OFA foram observadas no número de vínculos de professores categoria “O” que passou de 26.684 em março de 2016 para 21.403 em março de 2017, queda de 19,8</a:t>
            </a:r>
            <a:r>
              <a:rPr lang="pt-BR" dirty="0" smtClean="0"/>
              <a:t>%. </a:t>
            </a:r>
          </a:p>
          <a:p>
            <a:pPr algn="just"/>
            <a:endParaRPr lang="pt-BR" dirty="0"/>
          </a:p>
          <a:p>
            <a:pPr algn="just"/>
            <a:r>
              <a:rPr lang="pt-BR" dirty="0" smtClean="0"/>
              <a:t>57% (12.183) dos professores Categoria O atuam no interior paulista.</a:t>
            </a:r>
          </a:p>
          <a:p>
            <a:pPr algn="just"/>
            <a:endParaRPr lang="pt-BR" dirty="0"/>
          </a:p>
          <a:p>
            <a:pPr algn="just"/>
            <a:r>
              <a:rPr lang="pt-BR" dirty="0"/>
              <a:t>O comportamento do total dos vínculos mostra que o leve aumento de 0,5% (+583) de professores com vínculo efetivo nos últimos doze meses não corresponde ao corte expressivo de vínculos de professores não-efetivos no mesmo período. </a:t>
            </a:r>
            <a:endParaRPr lang="pt-BR" dirty="0" smtClean="0"/>
          </a:p>
          <a:p>
            <a:pPr algn="just"/>
            <a:endParaRPr lang="pt-BR" dirty="0"/>
          </a:p>
          <a:p>
            <a:pPr algn="just"/>
            <a:r>
              <a:rPr lang="pt-BR" dirty="0" smtClean="0"/>
              <a:t>Nesse </a:t>
            </a:r>
            <a:r>
              <a:rPr lang="pt-BR" dirty="0"/>
              <a:t>sentido, a redução do número de professores não-efetivos sem a devida reposição de professores efetivos para cobrir a mesma demanda pode indicar a ocorrência de fechamento de salas de aula. </a:t>
            </a:r>
          </a:p>
          <a:p>
            <a:pPr algn="just"/>
            <a:endParaRPr lang="pt-BR" dirty="0" smtClean="0"/>
          </a:p>
        </p:txBody>
      </p:sp>
    </p:spTree>
    <p:extLst>
      <p:ext uri="{BB962C8B-B14F-4D97-AF65-F5344CB8AC3E}">
        <p14:creationId xmlns:p14="http://schemas.microsoft.com/office/powerpoint/2010/main" val="4095784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103005" y="404664"/>
            <a:ext cx="8147248" cy="591344"/>
          </a:xfrm>
        </p:spPr>
        <p:txBody>
          <a:bodyPr>
            <a:normAutofit fontScale="90000"/>
          </a:bodyPr>
          <a:lstStyle/>
          <a:p>
            <a:r>
              <a:rPr lang="pt-BR" b="1" dirty="0" smtClean="0"/>
              <a:t>Categoria “O”</a:t>
            </a:r>
            <a:endParaRPr lang="pt-BR" b="1" dirty="0"/>
          </a:p>
        </p:txBody>
      </p:sp>
      <p:sp>
        <p:nvSpPr>
          <p:cNvPr id="6" name="Retângulo 5"/>
          <p:cNvSpPr/>
          <p:nvPr/>
        </p:nvSpPr>
        <p:spPr>
          <a:xfrm>
            <a:off x="-10416" y="6341874"/>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r>
              <a:rPr lang="pt-BR" sz="1200" dirty="0" smtClean="0"/>
              <a:t>.</a:t>
            </a:r>
          </a:p>
        </p:txBody>
      </p:sp>
      <p:sp>
        <p:nvSpPr>
          <p:cNvPr id="3" name="Retângulo 2"/>
          <p:cNvSpPr/>
          <p:nvPr/>
        </p:nvSpPr>
        <p:spPr>
          <a:xfrm>
            <a:off x="323528" y="1196752"/>
            <a:ext cx="8280920" cy="1477328"/>
          </a:xfrm>
          <a:prstGeom prst="rect">
            <a:avLst/>
          </a:prstGeom>
        </p:spPr>
        <p:txBody>
          <a:bodyPr wrap="square">
            <a:spAutoFit/>
          </a:bodyPr>
          <a:lstStyle/>
          <a:p>
            <a:r>
              <a:rPr lang="pt-BR" dirty="0" smtClean="0"/>
              <a:t>Existem 196.094 professores na </a:t>
            </a:r>
            <a:r>
              <a:rPr lang="pt-BR" dirty="0" smtClean="0"/>
              <a:t>rede, segundo dados </a:t>
            </a:r>
            <a:r>
              <a:rPr lang="pt-BR" smtClean="0"/>
              <a:t>de março de 2017. </a:t>
            </a:r>
            <a:endParaRPr lang="pt-BR" dirty="0" smtClean="0"/>
          </a:p>
          <a:p>
            <a:endParaRPr lang="pt-BR" dirty="0" smtClean="0"/>
          </a:p>
          <a:p>
            <a:r>
              <a:rPr lang="pt-BR" dirty="0" smtClean="0"/>
              <a:t>Desse número, 21.403 são Categoria O (10,9%) e 44.714 (22,8%) são categoria F.</a:t>
            </a:r>
          </a:p>
          <a:p>
            <a:endParaRPr lang="pt-BR" dirty="0"/>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676662"/>
            <a:ext cx="8904239" cy="257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356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103005" y="404664"/>
            <a:ext cx="8147248" cy="591344"/>
          </a:xfrm>
        </p:spPr>
        <p:txBody>
          <a:bodyPr>
            <a:normAutofit fontScale="90000"/>
          </a:bodyPr>
          <a:lstStyle/>
          <a:p>
            <a:r>
              <a:rPr lang="pt-BR" b="1" dirty="0" smtClean="0"/>
              <a:t>Categoria “O”</a:t>
            </a:r>
            <a:endParaRPr lang="pt-BR" b="1"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sp>
        <p:nvSpPr>
          <p:cNvPr id="5" name="Retângulo 4"/>
          <p:cNvSpPr/>
          <p:nvPr/>
        </p:nvSpPr>
        <p:spPr>
          <a:xfrm>
            <a:off x="611560" y="1484784"/>
            <a:ext cx="8064896" cy="4093428"/>
          </a:xfrm>
          <a:prstGeom prst="rect">
            <a:avLst/>
          </a:prstGeom>
        </p:spPr>
        <p:txBody>
          <a:bodyPr wrap="square">
            <a:spAutoFit/>
          </a:bodyPr>
          <a:lstStyle/>
          <a:p>
            <a:pPr algn="just"/>
            <a:r>
              <a:rPr lang="pt-BR" sz="2000" dirty="0"/>
              <a:t>A análise sobre os vínculos </a:t>
            </a:r>
            <a:r>
              <a:rPr lang="pt-BR" sz="2000" dirty="0" smtClean="0"/>
              <a:t>temporários que englobam várias nomenclaturas (Lei 500/74; </a:t>
            </a:r>
            <a:r>
              <a:rPr lang="pt-BR" sz="2000" dirty="0"/>
              <a:t>LC </a:t>
            </a:r>
            <a:r>
              <a:rPr lang="pt-BR" sz="2000" dirty="0" smtClean="0"/>
              <a:t>1.093/2009) </a:t>
            </a:r>
            <a:r>
              <a:rPr lang="pt-BR" sz="2000" dirty="0"/>
              <a:t>permite observar uma trajetória que oscila entre picos e quedas na contratação de professores categoria O. </a:t>
            </a:r>
            <a:endParaRPr lang="pt-BR" sz="2000" dirty="0" smtClean="0"/>
          </a:p>
          <a:p>
            <a:pPr algn="just"/>
            <a:endParaRPr lang="pt-BR" sz="2000" dirty="0" smtClean="0"/>
          </a:p>
          <a:p>
            <a:pPr algn="just"/>
            <a:r>
              <a:rPr lang="pt-BR" sz="2000" dirty="0" smtClean="0"/>
              <a:t>Isso </a:t>
            </a:r>
            <a:r>
              <a:rPr lang="pt-BR" sz="2000" dirty="0"/>
              <a:t>mostra que a relação de trabalho desses profissionais é instável e também muito insegura do ponto de vista da impermanência no </a:t>
            </a:r>
            <a:r>
              <a:rPr lang="pt-BR" sz="2000" dirty="0" smtClean="0"/>
              <a:t>emprego. A trajetória do professor Categoria O não é linear. </a:t>
            </a:r>
          </a:p>
          <a:p>
            <a:pPr algn="just"/>
            <a:endParaRPr lang="pt-BR" sz="2000" dirty="0" smtClean="0"/>
          </a:p>
          <a:p>
            <a:pPr algn="just"/>
            <a:r>
              <a:rPr lang="pt-BR" sz="2000" dirty="0" smtClean="0"/>
              <a:t>No </a:t>
            </a:r>
            <a:r>
              <a:rPr lang="pt-BR" sz="2000" dirty="0"/>
              <a:t>caso dos professores categoria F, há uma tendência de queda a partir do comportamento do número de vínculos que tem apresentado redução contínua na série analisada, passando de 61.859 em mar/13 para 44.714 em mar/17 (-29,5%).</a:t>
            </a:r>
          </a:p>
        </p:txBody>
      </p:sp>
    </p:spTree>
    <p:extLst>
      <p:ext uri="{BB962C8B-B14F-4D97-AF65-F5344CB8AC3E}">
        <p14:creationId xmlns:p14="http://schemas.microsoft.com/office/powerpoint/2010/main" val="370278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2"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103005" y="404664"/>
            <a:ext cx="8147248" cy="591344"/>
          </a:xfrm>
        </p:spPr>
        <p:txBody>
          <a:bodyPr>
            <a:normAutofit fontScale="90000"/>
          </a:bodyPr>
          <a:lstStyle/>
          <a:p>
            <a:r>
              <a:rPr lang="pt-BR" b="1" dirty="0" smtClean="0"/>
              <a:t>Categoria “O”</a:t>
            </a:r>
            <a:endParaRPr lang="pt-BR" b="1"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sp>
        <p:nvSpPr>
          <p:cNvPr id="7" name="Retângulo 6"/>
          <p:cNvSpPr/>
          <p:nvPr/>
        </p:nvSpPr>
        <p:spPr>
          <a:xfrm>
            <a:off x="323528" y="1196752"/>
            <a:ext cx="8280920" cy="923330"/>
          </a:xfrm>
          <a:prstGeom prst="rect">
            <a:avLst/>
          </a:prstGeom>
        </p:spPr>
        <p:txBody>
          <a:bodyPr wrap="square">
            <a:spAutoFit/>
          </a:bodyPr>
          <a:lstStyle/>
          <a:p>
            <a:pPr algn="just"/>
            <a:r>
              <a:rPr lang="pt-BR" b="1" dirty="0"/>
              <a:t>Evolução mensal do número de professores temporários do ensino básico da rede pública paulista segundo o vínculo funcional – mar/2013-mar/2017</a:t>
            </a:r>
            <a:endParaRPr lang="pt-BR" dirty="0"/>
          </a:p>
        </p:txBody>
      </p:sp>
      <p:pic>
        <p:nvPicPr>
          <p:cNvPr id="8194" name="Gráfico 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419" y="2276872"/>
            <a:ext cx="8797069" cy="3824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5626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rotWithShape="1">
          <a:blip r:embed="rId3" cstate="print">
            <a:extLst>
              <a:ext uri="{28A0092B-C50C-407E-A947-70E740481C1C}">
                <a14:useLocalDpi xmlns:a14="http://schemas.microsoft.com/office/drawing/2010/main" val="0"/>
              </a:ext>
            </a:extLst>
          </a:blip>
          <a:srcRect l="9376" t="-1" r="9389" b="47747"/>
          <a:stretch/>
        </p:blipFill>
        <p:spPr bwMode="auto">
          <a:xfrm>
            <a:off x="7356506" y="6453337"/>
            <a:ext cx="1787494" cy="363716"/>
          </a:xfrm>
          <a:prstGeom prst="rect">
            <a:avLst/>
          </a:prstGeom>
          <a:solidFill>
            <a:srgbClr val="FFFFFF"/>
          </a:solidFill>
          <a:ln>
            <a:noFill/>
          </a:ln>
        </p:spPr>
      </p:pic>
      <p:sp>
        <p:nvSpPr>
          <p:cNvPr id="2" name="Título 1"/>
          <p:cNvSpPr>
            <a:spLocks noGrp="1"/>
          </p:cNvSpPr>
          <p:nvPr>
            <p:ph type="title"/>
          </p:nvPr>
        </p:nvSpPr>
        <p:spPr>
          <a:xfrm>
            <a:off x="252274" y="260648"/>
            <a:ext cx="8147248" cy="591344"/>
          </a:xfrm>
        </p:spPr>
        <p:txBody>
          <a:bodyPr>
            <a:noAutofit/>
          </a:bodyPr>
          <a:lstStyle/>
          <a:p>
            <a:r>
              <a:rPr lang="pt-BR" sz="3000" b="1" dirty="0" smtClean="0"/>
              <a:t>Vínculos não-efetivos e a questão de gênero</a:t>
            </a:r>
            <a:endParaRPr lang="pt-BR" sz="3000" b="1" dirty="0"/>
          </a:p>
        </p:txBody>
      </p:sp>
      <p:sp>
        <p:nvSpPr>
          <p:cNvPr id="6" name="Retângulo 5"/>
          <p:cNvSpPr/>
          <p:nvPr/>
        </p:nvSpPr>
        <p:spPr>
          <a:xfrm>
            <a:off x="5904" y="6415627"/>
            <a:ext cx="7617922" cy="461665"/>
          </a:xfrm>
          <a:prstGeom prst="rect">
            <a:avLst/>
          </a:prstGeom>
        </p:spPr>
        <p:txBody>
          <a:bodyPr wrap="square">
            <a:spAutoFit/>
          </a:bodyPr>
          <a:lstStyle/>
          <a:p>
            <a:r>
              <a:rPr lang="pt-BR" sz="1200" dirty="0"/>
              <a:t>Fonte: Coordenadoria de Gestão de Recursos Humanos (CGRH) da Secretaria da Educação (SEE).</a:t>
            </a:r>
          </a:p>
          <a:p>
            <a:r>
              <a:rPr lang="pt-BR" sz="1200" dirty="0"/>
              <a:t>Elaboração: DIEESE - Subseção APEOESP.</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732" y="2775692"/>
            <a:ext cx="7963285" cy="360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tângulo 2"/>
          <p:cNvSpPr/>
          <p:nvPr/>
        </p:nvSpPr>
        <p:spPr>
          <a:xfrm>
            <a:off x="396280" y="908720"/>
            <a:ext cx="8424191" cy="1754326"/>
          </a:xfrm>
          <a:prstGeom prst="rect">
            <a:avLst/>
          </a:prstGeom>
        </p:spPr>
        <p:txBody>
          <a:bodyPr wrap="square">
            <a:spAutoFit/>
          </a:bodyPr>
          <a:lstStyle/>
          <a:p>
            <a:pPr algn="just"/>
            <a:r>
              <a:rPr lang="pt-BR" dirty="0" smtClean="0"/>
              <a:t>Mesmo representando a maioria dos vínculos da rede (76%), as professoras respondem pela minoria dos vínculos efetivos.</a:t>
            </a:r>
          </a:p>
          <a:p>
            <a:pPr algn="just"/>
            <a:endParaRPr lang="pt-BR" dirty="0" smtClean="0"/>
          </a:p>
          <a:p>
            <a:pPr algn="just"/>
            <a:r>
              <a:rPr lang="pt-BR" dirty="0" smtClean="0"/>
              <a:t>Essa característica mostra que a condição das professoras com vínculos não-efetivos é muitas </a:t>
            </a:r>
            <a:r>
              <a:rPr lang="pt-BR" dirty="0"/>
              <a:t>vezes determinada por condições sociais e culturais, </a:t>
            </a:r>
            <a:r>
              <a:rPr lang="pt-BR" dirty="0" smtClean="0"/>
              <a:t>e que atingem, principalmente, as mulheres</a:t>
            </a:r>
            <a:r>
              <a:rPr lang="pt-BR" dirty="0"/>
              <a:t>.</a:t>
            </a:r>
          </a:p>
        </p:txBody>
      </p:sp>
    </p:spTree>
    <p:extLst>
      <p:ext uri="{BB962C8B-B14F-4D97-AF65-F5344CB8AC3E}">
        <p14:creationId xmlns:p14="http://schemas.microsoft.com/office/powerpoint/2010/main" val="119265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19256" cy="591344"/>
          </a:xfrm>
        </p:spPr>
        <p:txBody>
          <a:bodyPr>
            <a:normAutofit fontScale="90000"/>
          </a:bodyPr>
          <a:lstStyle/>
          <a:p>
            <a:r>
              <a:rPr lang="pt-BR" b="1" dirty="0"/>
              <a:t>Baixos salários e direitos reduzidos</a:t>
            </a:r>
            <a:endParaRPr lang="pt-BR" dirty="0"/>
          </a:p>
        </p:txBody>
      </p:sp>
      <p:sp>
        <p:nvSpPr>
          <p:cNvPr id="3" name="Espaço Reservado para Conteúdo 2"/>
          <p:cNvSpPr>
            <a:spLocks noGrp="1"/>
          </p:cNvSpPr>
          <p:nvPr>
            <p:ph idx="1"/>
          </p:nvPr>
        </p:nvSpPr>
        <p:spPr>
          <a:xfrm>
            <a:off x="467544" y="1412776"/>
            <a:ext cx="8229600" cy="4876800"/>
          </a:xfrm>
        </p:spPr>
        <p:txBody>
          <a:bodyPr>
            <a:normAutofit fontScale="92500" lnSpcReduction="10000"/>
          </a:bodyPr>
          <a:lstStyle/>
          <a:p>
            <a:pPr algn="just"/>
            <a:r>
              <a:rPr lang="pt-BR" dirty="0" smtClean="0"/>
              <a:t>Categoria “O” não tem </a:t>
            </a:r>
            <a:r>
              <a:rPr lang="pt-BR" dirty="0"/>
              <a:t>jornada de trabalho definida, ficando na dependência da obtenção de aulas livres (o que pode resultar em baixíssimos </a:t>
            </a:r>
            <a:r>
              <a:rPr lang="pt-BR" dirty="0" smtClean="0"/>
              <a:t>salários).</a:t>
            </a:r>
          </a:p>
          <a:p>
            <a:pPr algn="just"/>
            <a:endParaRPr lang="pt-BR" dirty="0"/>
          </a:p>
          <a:p>
            <a:pPr algn="just">
              <a:tabLst>
                <a:tab pos="0" algn="l"/>
              </a:tabLst>
            </a:pPr>
            <a:r>
              <a:rPr lang="pt-BR" dirty="0"/>
              <a:t>O último reajuste de 7% concedido para toda a categoria ocorreu em julho de 2014. Com a ausência de correção salarial, as perdas sobre a remuneração dos profissionais do magistério acumulam 22,96%, entre ago./14 e jul./17, segundo o INPC-IBGE. </a:t>
            </a:r>
          </a:p>
          <a:p>
            <a:pPr algn="just">
              <a:tabLst>
                <a:tab pos="0" algn="l"/>
              </a:tabLst>
            </a:pPr>
            <a:endParaRPr lang="pt-BR" dirty="0"/>
          </a:p>
          <a:p>
            <a:pPr algn="just"/>
            <a:r>
              <a:rPr lang="pt-BR" dirty="0"/>
              <a:t>Em termos nominais, o salário atual do PEB I (30h) definido em R$ 1.565,19 desvalorizou R$ 356,86 em relação à inflação. Já o salário do PEB II (30h) que vale R$ 1.811,91 desvalorizou R$ 413,12.</a:t>
            </a:r>
          </a:p>
          <a:p>
            <a:pPr algn="just"/>
            <a:endParaRPr lang="pt-BR" dirty="0"/>
          </a:p>
        </p:txBody>
      </p:sp>
    </p:spTree>
    <p:extLst>
      <p:ext uri="{BB962C8B-B14F-4D97-AF65-F5344CB8AC3E}">
        <p14:creationId xmlns:p14="http://schemas.microsoft.com/office/powerpoint/2010/main" val="349343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lho">
  <a:themeElements>
    <a:clrScheme name="Brilh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critório Clássico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lh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438</TotalTime>
  <Words>1133</Words>
  <Application>Microsoft Office PowerPoint</Application>
  <PresentationFormat>Apresentação na tela (4:3)</PresentationFormat>
  <Paragraphs>87</Paragraphs>
  <Slides>14</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14</vt:i4>
      </vt:variant>
    </vt:vector>
  </HeadingPairs>
  <TitlesOfParts>
    <vt:vector size="17" baseType="lpstr">
      <vt:lpstr>Arial</vt:lpstr>
      <vt:lpstr>Calibri</vt:lpstr>
      <vt:lpstr>Brilho</vt:lpstr>
      <vt:lpstr>Encontro DE PROFESSORES DA Categoria “o”</vt:lpstr>
      <vt:lpstr>Perfil dos professores </vt:lpstr>
      <vt:lpstr>Perfil dos professores </vt:lpstr>
      <vt:lpstr>Categoria “O”</vt:lpstr>
      <vt:lpstr>Categoria “O”</vt:lpstr>
      <vt:lpstr>Categoria “O”</vt:lpstr>
      <vt:lpstr>Categoria “O”</vt:lpstr>
      <vt:lpstr>Vínculos não-efetivos e a questão de gênero</vt:lpstr>
      <vt:lpstr>Baixos salários e direitos reduzidos</vt:lpstr>
      <vt:lpstr>Desvalorização salarial PEB I e II</vt:lpstr>
      <vt:lpstr>Flexibilização dos contratos e direitos reduzidos</vt:lpstr>
      <vt:lpstr>OBRIGADA!  Contatos DIEESE – Subseção APEOESP  Thamires thamires@dieese.org.br  Thiago Soares thiagosoares@dieese.org.br </vt:lpstr>
      <vt:lpstr>CONTINGENTE ATIVO (Inclui Afastados/em Licença) Vigência: JUNHO/2017</vt:lpstr>
      <vt:lpstr>CONTINGENTE ATIVO (Inclui Afastados/em Licença) Vigência: JUNHO/2017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Encontro DOS PROFESSORES Categoria “o”</dc:title>
  <dc:creator>Dieese2</dc:creator>
  <cp:lastModifiedBy>Dieese-PC</cp:lastModifiedBy>
  <cp:revision>51</cp:revision>
  <cp:lastPrinted>2017-08-11T20:42:33Z</cp:lastPrinted>
  <dcterms:created xsi:type="dcterms:W3CDTF">2017-08-10T12:48:23Z</dcterms:created>
  <dcterms:modified xsi:type="dcterms:W3CDTF">2017-08-14T14:28:36Z</dcterms:modified>
</cp:coreProperties>
</file>